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66" r:id="rId2"/>
    <p:sldId id="259" r:id="rId3"/>
    <p:sldId id="283" r:id="rId4"/>
    <p:sldId id="285" r:id="rId5"/>
    <p:sldId id="274" r:id="rId6"/>
    <p:sldId id="286" r:id="rId7"/>
    <p:sldId id="287" r:id="rId8"/>
    <p:sldId id="265" r:id="rId9"/>
    <p:sldId id="273" r:id="rId10"/>
    <p:sldId id="271" r:id="rId11"/>
    <p:sldId id="272" r:id="rId12"/>
    <p:sldId id="267" r:id="rId13"/>
    <p:sldId id="280" r:id="rId14"/>
    <p:sldId id="279" r:id="rId15"/>
    <p:sldId id="278" r:id="rId16"/>
    <p:sldId id="275" r:id="rId17"/>
    <p:sldId id="282" r:id="rId18"/>
    <p:sldId id="288" r:id="rId19"/>
    <p:sldId id="289" r:id="rId20"/>
    <p:sldId id="270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490" autoAdjust="0"/>
  </p:normalViewPr>
  <p:slideViewPr>
    <p:cSldViewPr>
      <p:cViewPr varScale="1">
        <p:scale>
          <a:sx n="83" d="100"/>
          <a:sy n="83" d="100"/>
        </p:scale>
        <p:origin x="372" y="588"/>
      </p:cViewPr>
      <p:guideLst>
        <p:guide orient="horz" pos="4319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3800B1-26FF-4944-AA6D-27E1EA19BF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F4ABF-7007-4CD6-BEF1-92DD6B76EA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7F26C15-D61D-4265-81FB-839E106F624B}" type="datetime1">
              <a:rPr lang="en-US" altLang="tr-TR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76C9E1B-AF53-484A-A387-3D15EA7F8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IE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60E1431-8351-4F7C-A264-AE971DD91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18A4B-1DA9-426B-BB24-D80285488A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7FC6A-4439-4D5C-B992-2D75672FF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CD9C09B-9878-46AF-93DE-4AFC084CB059}" type="slidenum">
              <a:rPr lang="en-IE" altLang="tr-TR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834583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7B9E378-2762-485C-8B08-5918212158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125E103E-CD3A-40A7-A6D9-809A5BBF7C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 altLang="tr-TR">
              <a:ea typeface="ＭＳ Ｐゴシック" panose="020B0600070205080204" pitchFamily="34" charset="-128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DD919BB3-35BC-4064-A1FB-255E087BF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37E0D9-9C4F-4384-AD34-C1403483FC75}" type="slidenum">
              <a:rPr lang="en-IE" altLang="tr-TR" smtClean="0"/>
              <a:pPr>
                <a:spcBef>
                  <a:spcPct val="0"/>
                </a:spcBef>
              </a:pPr>
              <a:t>1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59635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E39F78D-F70F-42F3-B73D-3B4661617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DFCDB148-E323-40D3-B072-8829D73D5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altLang="tr-T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0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4D4449-2C95-4404-BEE5-6BAAE11796AC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23B38-2AFB-4473-A4F7-4B348FF4C6FE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51214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18861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20484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853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81414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49165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278299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A418FE-24F8-434A-9EBA-0E3C0F8436A3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AE9A0-2559-44F9-9637-BC1197CF301C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284214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5299B6-B4EB-4ACC-B2A7-6C6C8B397000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0E9DF-9276-4BCF-A458-684D69247C5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75886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171250-3F94-4D38-B243-32B901D94F01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02E0B-23D8-4B4C-A849-221B56D85E83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81262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1F3F72-E24C-477D-A9F3-0F7DA39B27C5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74F5D-3E28-4633-8393-3157F1320ED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71546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08B0AF-C5B5-4421-949C-BFD79EBA084F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85FE4-FA5E-4F7C-8EA8-E414E555BDD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15112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ADC205-D061-4ED3-96E4-9BAC7EE2BA3C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03C4EA-320E-46CF-AD8B-C16BED14429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6912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7241AE-A22A-448F-8F37-C9624DE17809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C0BE32-BC7A-4AC4-B011-6DD6B0A3379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05174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0084B8-C52F-4207-8B9C-DACE67710B7D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1E815-9966-402A-B21E-8FD80283C19D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03622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4DE579-BCCB-497B-82C0-0B39B147432E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677D1-FF35-4960-982B-2A2FCDA5705F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0079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7C03BC-3E7C-42BC-B1A2-DF99ACA57A69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C7ECAC-B934-4F1B-A485-BACB9F8660E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2547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1/13/2019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402805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>
            <a:extLst>
              <a:ext uri="{FF2B5EF4-FFF2-40B4-BE49-F238E27FC236}">
                <a16:creationId xmlns:a16="http://schemas.microsoft.com/office/drawing/2014/main" id="{1A66F4F4-CD71-4872-88BE-F3558FB13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029200"/>
            <a:ext cx="50292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b="1" dirty="0">
                <a:latin typeface="Bahnschrift" panose="020B0502040204020203" pitchFamily="34" charset="0"/>
              </a:rPr>
              <a:t>Team Members: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Oğulcan Merdivanlı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Hasan Saygın Dikbayır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Utku Mert Degirmenci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1200" dirty="0">
                <a:latin typeface="Bahnschrift" panose="020B0502040204020203" pitchFamily="34" charset="0"/>
              </a:rPr>
              <a:t>Advisor: Murat YILMAZ, Dr. Instructor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1200" dirty="0">
                <a:latin typeface="Bahnschrift" panose="020B0502040204020203" pitchFamily="34" charset="0"/>
              </a:rPr>
              <a:t>Co-advisor: U</a:t>
            </a:r>
            <a:r>
              <a:rPr lang="tr-TR" altLang="tr-TR" sz="1200" dirty="0">
                <a:latin typeface="Bahnschrift" panose="020B0502040204020203" pitchFamily="34" charset="0"/>
              </a:rPr>
              <a:t>l</a:t>
            </a:r>
            <a:r>
              <a:rPr lang="en-US" altLang="tr-TR" sz="1200" dirty="0">
                <a:latin typeface="Bahnschrift" panose="020B0502040204020203" pitchFamily="34" charset="0"/>
              </a:rPr>
              <a:t>a</a:t>
            </a:r>
            <a:r>
              <a:rPr lang="tr-TR" altLang="tr-TR" sz="1200" dirty="0">
                <a:latin typeface="Bahnschrift" panose="020B0502040204020203" pitchFamily="34" charset="0"/>
              </a:rPr>
              <a:t>ş</a:t>
            </a:r>
            <a:r>
              <a:rPr lang="en-US" altLang="tr-TR" sz="1200" dirty="0">
                <a:latin typeface="Bahnschrift" panose="020B0502040204020203" pitchFamily="34" charset="0"/>
              </a:rPr>
              <a:t> GÜLEÇ, </a:t>
            </a:r>
            <a:r>
              <a:rPr lang="tr-TR" altLang="tr-TR" sz="1200" dirty="0">
                <a:latin typeface="Bahnschrift" panose="020B0502040204020203" pitchFamily="34" charset="0"/>
              </a:rPr>
              <a:t>Dr. </a:t>
            </a:r>
            <a:r>
              <a:rPr lang="en-US" altLang="tr-TR" sz="1200" dirty="0">
                <a:latin typeface="Bahnschrift" panose="020B0502040204020203" pitchFamily="34" charset="0"/>
              </a:rPr>
              <a:t>Lecturer</a:t>
            </a:r>
          </a:p>
        </p:txBody>
      </p:sp>
      <p:sp>
        <p:nvSpPr>
          <p:cNvPr id="3075" name="TextBox 14">
            <a:extLst>
              <a:ext uri="{FF2B5EF4-FFF2-40B4-BE49-F238E27FC236}">
                <a16:creationId xmlns:a16="http://schemas.microsoft.com/office/drawing/2014/main" id="{E9C3BD9F-5BB5-41D2-A07B-9C61CD7F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581400"/>
            <a:ext cx="7315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Bahnschrift" panose="020B0502040204020203" pitchFamily="34" charset="0"/>
              </a:rPr>
              <a:t>Digital Storytelling on a Virtual Heritage Museum with Believable Agents based on Turkish Horror Folklore</a:t>
            </a:r>
            <a:endParaRPr lang="tr-TR" sz="2000" dirty="0">
              <a:latin typeface="Bahnschrift" panose="020B0502040204020203" pitchFamily="34" charset="0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E9C3BD9F-5BB5-41D2-A07B-9C61CD7F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94978"/>
            <a:ext cx="7315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sz="5400" dirty="0">
                <a:latin typeface="Bahnschrift" panose="020B0502040204020203" pitchFamily="34" charset="0"/>
              </a:rPr>
              <a:t>MUSEUM </a:t>
            </a:r>
            <a:r>
              <a:rPr lang="tr-TR" sz="5400" dirty="0">
                <a:solidFill>
                  <a:schemeClr val="accent1"/>
                </a:solidFill>
                <a:latin typeface="Bahnschrift" panose="020B0502040204020203" pitchFamily="34" charset="0"/>
              </a:rPr>
              <a:t>CORVUS</a:t>
            </a:r>
            <a:r>
              <a:rPr lang="tr-TR" sz="5400" dirty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25021"/>
            <a:ext cx="1988312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050C1AD-D6CA-49AE-BFC1-61CADA6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tr-TR" b="1" dirty="0">
                <a:ea typeface="ＭＳ Ｐゴシック" panose="020B0600070205080204" pitchFamily="34" charset="-128"/>
              </a:rPr>
              <a:t>Materials and </a:t>
            </a:r>
            <a:r>
              <a:rPr lang="en-IE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Methods</a:t>
            </a:r>
            <a:endParaRPr lang="en-US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31B9F06-795E-4FC5-8439-E95C2B4466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3108278" cy="4633278"/>
          </a:xfrm>
          <a:prstGeom prst="rect">
            <a:avLst/>
          </a:prstGeom>
        </p:spPr>
      </p:pic>
      <p:pic>
        <p:nvPicPr>
          <p:cNvPr id="6" name="Picture 5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5023619-DFF2-4A6C-BA6A-251ADC5A0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15" y="1219199"/>
            <a:ext cx="3840885" cy="46355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FD94A50D-07BD-4C7E-983C-A0C1BF27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altLang="tr-TR" b="1" dirty="0">
                <a:ea typeface="ＭＳ Ｐゴシック" panose="020B0600070205080204" pitchFamily="34" charset="-128"/>
              </a:rPr>
              <a:t>Potential </a:t>
            </a:r>
            <a:r>
              <a:rPr lang="en-US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Risks</a:t>
            </a:r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EE694C93-F3A7-4E8D-A0EE-D510C66B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55630"/>
              </p:ext>
            </p:extLst>
          </p:nvPr>
        </p:nvGraphicFramePr>
        <p:xfrm>
          <a:off x="457200" y="964162"/>
          <a:ext cx="731520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32688237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0522332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2587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941317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Risks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Potential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Impact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Plan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Importance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922198"/>
                  </a:ext>
                </a:extLst>
              </a:tr>
              <a:tr h="1412057">
                <a:tc>
                  <a:txBody>
                    <a:bodyPr/>
                    <a:lstStyle/>
                    <a:p>
                      <a:r>
                        <a:rPr lang="tr-TR" dirty="0" err="1"/>
                        <a:t>Failure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game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mechanism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Inacceptable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Implementing</a:t>
                      </a:r>
                      <a:r>
                        <a:rPr lang="tr-TR" dirty="0"/>
                        <a:t> a </a:t>
                      </a:r>
                      <a:r>
                        <a:rPr lang="tr-TR" dirty="0" err="1"/>
                        <a:t>feedback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functionality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make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imrovements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030816"/>
                  </a:ext>
                </a:extLst>
              </a:tr>
              <a:tr h="1147296">
                <a:tc>
                  <a:txBody>
                    <a:bodyPr/>
                    <a:lstStyle/>
                    <a:p>
                      <a:r>
                        <a:rPr lang="tr-TR" dirty="0" err="1"/>
                        <a:t>Lack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realism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Reduction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immersion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Correcting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defects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releasing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patches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Medium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906030"/>
                  </a:ext>
                </a:extLst>
              </a:tr>
              <a:tr h="1171631">
                <a:tc>
                  <a:txBody>
                    <a:bodyPr/>
                    <a:lstStyle/>
                    <a:p>
                      <a:r>
                        <a:rPr lang="tr-TR" dirty="0" err="1"/>
                        <a:t>Problems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about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cultural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environment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Incorrect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representation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Turkish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motives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Gathering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unique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assets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Low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37364"/>
                  </a:ext>
                </a:extLst>
              </a:tr>
              <a:tr h="1147296">
                <a:tc>
                  <a:txBody>
                    <a:bodyPr/>
                    <a:lstStyle/>
                    <a:p>
                      <a:r>
                        <a:rPr lang="tr-TR" dirty="0" err="1"/>
                        <a:t>Trouble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story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flow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Boredom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loss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relevancy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Meetings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Gerisi Hikaye </a:t>
                      </a:r>
                      <a:r>
                        <a:rPr lang="tr-TR" dirty="0" err="1"/>
                        <a:t>team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fix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flow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Medium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562404"/>
                  </a:ext>
                </a:extLst>
              </a:tr>
            </a:tbl>
          </a:graphicData>
        </a:graphic>
      </p:graphicFrame>
      <p:pic>
        <p:nvPicPr>
          <p:cNvPr id="6" name="Picture 5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22A7E1C-F146-4758-B657-1769F87E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tr-TR" altLang="tr-TR" sz="3600" b="1" dirty="0">
                <a:ea typeface="ＭＳ Ｐゴシック" panose="020B0600070205080204" pitchFamily="34" charset="-128"/>
              </a:rPr>
              <a:t>Development </a:t>
            </a:r>
            <a:r>
              <a:rPr lang="tr-TR" altLang="tr-TR" sz="36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Methodology</a:t>
            </a:r>
            <a:endParaRPr lang="en-IE" altLang="tr-TR" sz="3600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1FBD0A97-2693-4830-BC8E-0A39A7899C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012" y="1828800"/>
            <a:ext cx="5334000" cy="3631660"/>
          </a:xfrm>
          <a:prstGeom prst="rect">
            <a:avLst/>
          </a:prstGeom>
        </p:spPr>
      </p:pic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E742820-9C28-4FA5-B682-FD5904A63B0C}"/>
              </a:ext>
            </a:extLst>
          </p:cNvPr>
          <p:cNvSpPr txBox="1"/>
          <p:nvPr/>
        </p:nvSpPr>
        <p:spPr>
          <a:xfrm>
            <a:off x="5961888" y="2244060"/>
            <a:ext cx="3182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Development </a:t>
            </a:r>
            <a:r>
              <a:rPr lang="tr-TR" dirty="0" err="1"/>
              <a:t>Methodology</a:t>
            </a:r>
            <a:endParaRPr lang="tr-TR" dirty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 err="1"/>
              <a:t>Throughout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project</a:t>
            </a:r>
            <a:r>
              <a:rPr lang="tr-TR" sz="1400" dirty="0"/>
              <a:t>, </a:t>
            </a:r>
            <a:r>
              <a:rPr lang="tr-TR" sz="1400" dirty="0" err="1"/>
              <a:t>two</a:t>
            </a:r>
            <a:r>
              <a:rPr lang="tr-TR" sz="1400" dirty="0"/>
              <a:t> </a:t>
            </a:r>
            <a:r>
              <a:rPr lang="tr-TR" sz="1400" dirty="0" err="1"/>
              <a:t>different</a:t>
            </a:r>
            <a:r>
              <a:rPr lang="tr-TR" sz="1400" dirty="0"/>
              <a:t> </a:t>
            </a:r>
            <a:r>
              <a:rPr lang="tr-TR" sz="1400" dirty="0" err="1"/>
              <a:t>methodologies</a:t>
            </a:r>
            <a:r>
              <a:rPr lang="tr-TR" sz="1400" dirty="0"/>
              <a:t> </a:t>
            </a:r>
            <a:r>
              <a:rPr lang="tr-TR" sz="1400" dirty="0" err="1"/>
              <a:t>used</a:t>
            </a:r>
            <a:r>
              <a:rPr lang="tr-TR" sz="1400" dirty="0"/>
              <a:t>.</a:t>
            </a:r>
          </a:p>
          <a:p>
            <a:endParaRPr lang="tr-T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 err="1">
                <a:solidFill>
                  <a:schemeClr val="accent1"/>
                </a:solidFill>
              </a:rPr>
              <a:t>Tentative</a:t>
            </a:r>
            <a:r>
              <a:rPr lang="tr-TR" sz="1400" dirty="0">
                <a:solidFill>
                  <a:schemeClr val="accent1"/>
                </a:solidFill>
              </a:rPr>
              <a:t> Project plan </a:t>
            </a:r>
            <a:r>
              <a:rPr lang="tr-TR" sz="1400" dirty="0" err="1"/>
              <a:t>for</a:t>
            </a:r>
            <a:r>
              <a:rPr lang="tr-TR" sz="1400" dirty="0"/>
              <a:t> CENG407,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phase</a:t>
            </a:r>
            <a:r>
              <a:rPr lang="tr-TR" sz="1400" dirty="0"/>
              <a:t> of </a:t>
            </a:r>
            <a:r>
              <a:rPr lang="tr-TR" sz="1400" dirty="0" err="1"/>
              <a:t>documentation</a:t>
            </a:r>
            <a:r>
              <a:rPr lang="tr-TR" sz="1400" dirty="0"/>
              <a:t>.</a:t>
            </a:r>
          </a:p>
          <a:p>
            <a:pPr lvl="1"/>
            <a:endParaRPr lang="tr-T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 err="1">
                <a:solidFill>
                  <a:schemeClr val="accent1"/>
                </a:solidFill>
              </a:rPr>
              <a:t>Scrum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CENG408,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phase</a:t>
            </a:r>
            <a:r>
              <a:rPr lang="tr-TR" sz="1400" dirty="0"/>
              <a:t> of </a:t>
            </a:r>
            <a:r>
              <a:rPr lang="tr-TR" sz="1400" dirty="0" err="1"/>
              <a:t>implementation</a:t>
            </a:r>
            <a:endParaRPr lang="tr-TR" sz="1400" dirty="0"/>
          </a:p>
        </p:txBody>
      </p:sp>
    </p:spTree>
  </p:cSld>
  <p:clrMapOvr>
    <a:masterClrMapping/>
  </p:clrMapOvr>
  <p:transition advTm="6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F085ED-639F-43EC-868A-6457497B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/>
              <a:t>Development </a:t>
            </a:r>
            <a:r>
              <a:rPr lang="tr-TR" sz="3600" b="1" dirty="0" err="1">
                <a:solidFill>
                  <a:schemeClr val="accent1"/>
                </a:solidFill>
              </a:rPr>
              <a:t>Methodology</a:t>
            </a:r>
            <a:endParaRPr lang="tr-TR" sz="36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FFF81D5F-D570-440C-BE4B-20A2BB562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160941"/>
              </p:ext>
            </p:extLst>
          </p:nvPr>
        </p:nvGraphicFramePr>
        <p:xfrm>
          <a:off x="484710" y="1848809"/>
          <a:ext cx="8198138" cy="3047997"/>
        </p:xfrm>
        <a:graphic>
          <a:graphicData uri="http://schemas.openxmlformats.org/drawingml/2006/table">
            <a:tbl>
              <a:tblPr/>
              <a:tblGrid>
                <a:gridCol w="630626">
                  <a:extLst>
                    <a:ext uri="{9D8B030D-6E8A-4147-A177-3AD203B41FA5}">
                      <a16:colId xmlns:a16="http://schemas.microsoft.com/office/drawing/2014/main" val="2440529058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1777588945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2398585908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2697114817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3831487571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237847026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2722814084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1086216535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4254053956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4239848682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624471310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3172561232"/>
                    </a:ext>
                  </a:extLst>
                </a:gridCol>
                <a:gridCol w="630626">
                  <a:extLst>
                    <a:ext uri="{9D8B030D-6E8A-4147-A177-3AD203B41FA5}">
                      <a16:colId xmlns:a16="http://schemas.microsoft.com/office/drawing/2014/main" val="3258397374"/>
                    </a:ext>
                  </a:extLst>
                </a:gridCol>
              </a:tblGrid>
              <a:tr h="289921">
                <a:tc gridSpan="3"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06941" marR="106941" marT="53470" marB="534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22.10.2018 28.10.2018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29.10.2018-04.11.2018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05.11.2018 11.11.2018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12.11.2018-18.11.2018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19.11.2018-25.11.2018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26.11.2018-02.12.2018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03.12.2018-09.12.2018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10.12.2018-16.12.2018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17.12.2018-23.12.2018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24.12.2018-30.12.2018</a:t>
                      </a:r>
                    </a:p>
                  </a:txBody>
                  <a:tcPr marL="0" marR="0" marT="12612" marB="12612" anchor="b">
                    <a:lnL w="9525" cap="flat" cmpd="sng" algn="ctr">
                      <a:solidFill>
                        <a:srgbClr val="F89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9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792990"/>
                  </a:ext>
                </a:extLst>
              </a:tr>
              <a:tr h="289921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Start Date: 22/010/2018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06941" marR="106941" marT="53470" marB="534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1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2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WEEK3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4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5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6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7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8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9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500" b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WEEK 10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6263"/>
                  </a:ext>
                </a:extLst>
              </a:tr>
              <a:tr h="236451">
                <a:tc gridSpan="2">
                  <a:txBody>
                    <a:bodyPr/>
                    <a:lstStyle/>
                    <a:p>
                      <a:pPr rtl="0" fontAlgn="b"/>
                      <a:r>
                        <a:rPr lang="tr-TR" sz="8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Documentation</a:t>
                      </a:r>
                    </a:p>
                  </a:txBody>
                  <a:tcPr marL="106941" marR="106941" marT="53470" marB="53470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week(1-5,7-10)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504095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Literature Review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98734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Software Requirements Specification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340245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Software Design Description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7977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Project Report / Project Tracking Form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65317"/>
                  </a:ext>
                </a:extLst>
              </a:tr>
              <a:tr h="236451">
                <a:tc gridSpan="2">
                  <a:txBody>
                    <a:bodyPr/>
                    <a:lstStyle/>
                    <a:p>
                      <a:pPr rtl="0" fontAlgn="b"/>
                      <a:r>
                        <a:rPr lang="tr-TR" sz="8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Project Webpage</a:t>
                      </a:r>
                    </a:p>
                  </a:txBody>
                  <a:tcPr marL="106941" marR="106941" marT="53470" marB="53470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week(6,10)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74561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Project Webpage design by using XML languages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01211"/>
                  </a:ext>
                </a:extLst>
              </a:tr>
              <a:tr h="236451">
                <a:tc gridSpan="2">
                  <a:txBody>
                    <a:bodyPr/>
                    <a:lstStyle/>
                    <a:p>
                      <a:pPr rtl="0" fontAlgn="b"/>
                      <a:r>
                        <a:rPr lang="tr-TR" sz="8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Testing</a:t>
                      </a:r>
                    </a:p>
                  </a:txBody>
                  <a:tcPr marL="106941" marR="106941" marT="53470" marB="53470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1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week(7-10)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5B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077680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Test Data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65196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Reporting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9193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600" b="0">
                          <a:solidFill>
                            <a:srgbClr val="454A50"/>
                          </a:solidFill>
                          <a:effectLst/>
                          <a:latin typeface="Open Sans"/>
                        </a:rPr>
                        <a:t>Team</a:t>
                      </a: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F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tr-TR" sz="1200" dirty="0">
                        <a:effectLst/>
                      </a:endParaRPr>
                    </a:p>
                  </a:txBody>
                  <a:tcPr marL="18918" marR="18918" marT="12612" marB="126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F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365292"/>
                  </a:ext>
                </a:extLst>
              </a:tr>
            </a:tbl>
          </a:graphicData>
        </a:graphic>
      </p:graphicFrame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49A42DEA-C37E-408D-ACE4-BF9DE844D0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F5004FA-997C-4AE7-9426-5766DAFD612F}"/>
              </a:ext>
            </a:extLst>
          </p:cNvPr>
          <p:cNvSpPr txBox="1"/>
          <p:nvPr/>
        </p:nvSpPr>
        <p:spPr>
          <a:xfrm>
            <a:off x="3168189" y="5257800"/>
            <a:ext cx="280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Gantt</a:t>
            </a:r>
            <a:r>
              <a:rPr lang="tr-TR" dirty="0"/>
              <a:t> Chart of CENG407</a:t>
            </a:r>
          </a:p>
        </p:txBody>
      </p:sp>
    </p:spTree>
    <p:extLst>
      <p:ext uri="{BB962C8B-B14F-4D97-AF65-F5344CB8AC3E}">
        <p14:creationId xmlns:p14="http://schemas.microsoft.com/office/powerpoint/2010/main" val="45290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E825CE-1CC6-41E6-A01B-A7B0190D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/>
              <a:t>Development </a:t>
            </a:r>
            <a:r>
              <a:rPr lang="tr-TR" sz="3600" b="1" dirty="0" err="1">
                <a:solidFill>
                  <a:schemeClr val="accent1"/>
                </a:solidFill>
              </a:rPr>
              <a:t>Methodology</a:t>
            </a:r>
            <a:endParaRPr lang="tr-TR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6F30867A-EF84-402B-87EF-1408AEDA5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2050" name="Picture 2" descr="appendix-a-workplan.png">
            <a:extLst>
              <a:ext uri="{FF2B5EF4-FFF2-40B4-BE49-F238E27FC236}">
                <a16:creationId xmlns:a16="http://schemas.microsoft.com/office/drawing/2014/main" id="{9BD05504-BA84-47C4-BE17-67879A8F1E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337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BD1E937-21BB-4D54-86B5-4F3A2F2B14F6}"/>
              </a:ext>
            </a:extLst>
          </p:cNvPr>
          <p:cNvSpPr txBox="1"/>
          <p:nvPr/>
        </p:nvSpPr>
        <p:spPr>
          <a:xfrm>
            <a:off x="3167143" y="5410200"/>
            <a:ext cx="279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Gantt</a:t>
            </a:r>
            <a:r>
              <a:rPr lang="tr-TR" dirty="0"/>
              <a:t> Chart of CENG408</a:t>
            </a:r>
          </a:p>
        </p:txBody>
      </p:sp>
    </p:spTree>
    <p:extLst>
      <p:ext uri="{BB962C8B-B14F-4D97-AF65-F5344CB8AC3E}">
        <p14:creationId xmlns:p14="http://schemas.microsoft.com/office/powerpoint/2010/main" val="318776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5C5D40E-EA5C-4295-A675-D956F87D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accent1"/>
                </a:solidFill>
              </a:rPr>
              <a:t>Technology</a:t>
            </a:r>
            <a:r>
              <a:rPr lang="tr-TR" b="1" dirty="0"/>
              <a:t> </a:t>
            </a:r>
            <a:r>
              <a:rPr lang="tr-TR" b="1" dirty="0" err="1"/>
              <a:t>Used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491A35-4333-4794-96F7-C116A742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195481"/>
          </a:xfrm>
        </p:spPr>
        <p:txBody>
          <a:bodyPr/>
          <a:lstStyle/>
          <a:p>
            <a:r>
              <a:rPr lang="tr-TR" dirty="0" err="1"/>
              <a:t>Unity</a:t>
            </a:r>
            <a:r>
              <a:rPr lang="tr-TR" dirty="0"/>
              <a:t> 3D Game Engine</a:t>
            </a:r>
          </a:p>
          <a:p>
            <a:r>
              <a:rPr lang="tr-TR" dirty="0" err="1"/>
              <a:t>Zbrush</a:t>
            </a:r>
            <a:endParaRPr lang="tr-TR" dirty="0"/>
          </a:p>
          <a:p>
            <a:r>
              <a:rPr lang="tr-TR" dirty="0" err="1"/>
              <a:t>Autodesk</a:t>
            </a:r>
            <a:r>
              <a:rPr lang="tr-TR" dirty="0"/>
              <a:t> Maya</a:t>
            </a:r>
          </a:p>
          <a:p>
            <a:r>
              <a:rPr lang="tr-TR" dirty="0" err="1"/>
              <a:t>Photoshop</a:t>
            </a:r>
            <a:r>
              <a:rPr lang="tr-TR" dirty="0"/>
              <a:t> CC 2018</a:t>
            </a:r>
          </a:p>
          <a:p>
            <a:r>
              <a:rPr lang="tr-TR" dirty="0" err="1"/>
              <a:t>Illustrator</a:t>
            </a:r>
            <a:r>
              <a:rPr lang="tr-TR" dirty="0"/>
              <a:t> CC 2015</a:t>
            </a:r>
          </a:p>
          <a:p>
            <a:r>
              <a:rPr lang="tr-TR" dirty="0" err="1"/>
              <a:t>Mixamo</a:t>
            </a:r>
            <a:r>
              <a:rPr lang="tr-TR" dirty="0"/>
              <a:t> </a:t>
            </a:r>
            <a:r>
              <a:rPr lang="tr-TR" dirty="0" err="1"/>
              <a:t>Fuse</a:t>
            </a:r>
            <a:endParaRPr lang="tr-TR" dirty="0"/>
          </a:p>
          <a:p>
            <a:r>
              <a:rPr lang="tr-TR" dirty="0"/>
              <a:t>Visual </a:t>
            </a:r>
            <a:r>
              <a:rPr lang="tr-TR" dirty="0" err="1"/>
              <a:t>Studio</a:t>
            </a:r>
            <a:r>
              <a:rPr lang="tr-TR" dirty="0"/>
              <a:t> </a:t>
            </a:r>
            <a:r>
              <a:rPr lang="tr-TR" dirty="0" err="1"/>
              <a:t>Community</a:t>
            </a:r>
            <a:r>
              <a:rPr lang="tr-TR" dirty="0"/>
              <a:t> 2017</a:t>
            </a:r>
          </a:p>
          <a:p>
            <a:r>
              <a:rPr lang="tr-TR" dirty="0" err="1"/>
              <a:t>Ableton</a:t>
            </a:r>
            <a:r>
              <a:rPr lang="tr-TR" dirty="0"/>
              <a:t> Live 9</a:t>
            </a:r>
          </a:p>
          <a:p>
            <a:r>
              <a:rPr lang="tr-TR" dirty="0" err="1"/>
              <a:t>GitKraken</a:t>
            </a:r>
            <a:endParaRPr lang="tr-TR" dirty="0"/>
          </a:p>
          <a:p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7B8FB8FD-4523-4AD7-86ED-2C5353A77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1028" name="Picture 4" descr="unity logo png ile ilgili gÃ¶rsel sonucu">
            <a:extLst>
              <a:ext uri="{FF2B5EF4-FFF2-40B4-BE49-F238E27FC236}">
                <a16:creationId xmlns:a16="http://schemas.microsoft.com/office/drawing/2014/main" id="{13206DA2-B037-45C9-B9B2-39DCB179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13" y="1837152"/>
            <a:ext cx="2248294" cy="23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brush logo png ile ilgili gÃ¶rsel sonucu">
            <a:extLst>
              <a:ext uri="{FF2B5EF4-FFF2-40B4-BE49-F238E27FC236}">
                <a16:creationId xmlns:a16="http://schemas.microsoft.com/office/drawing/2014/main" id="{0EB83EE3-D473-4E9D-A4F4-6B31A7BC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14" y="1697750"/>
            <a:ext cx="1132459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desk maya logo png ile ilgili gÃ¶rsel sonucu">
            <a:extLst>
              <a:ext uri="{FF2B5EF4-FFF2-40B4-BE49-F238E27FC236}">
                <a16:creationId xmlns:a16="http://schemas.microsoft.com/office/drawing/2014/main" id="{F416A401-8805-4653-A208-32CF6CCC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81" y="1837152"/>
            <a:ext cx="1130896" cy="11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png ile ilgili gÃ¶rsel sonucu">
            <a:extLst>
              <a:ext uri="{FF2B5EF4-FFF2-40B4-BE49-F238E27FC236}">
                <a16:creationId xmlns:a16="http://schemas.microsoft.com/office/drawing/2014/main" id="{A20E9F6E-4418-4362-A4EF-C82CBD27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59" y="3138299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llustrator logo png ile ilgili gÃ¶rsel sonucu">
            <a:extLst>
              <a:ext uri="{FF2B5EF4-FFF2-40B4-BE49-F238E27FC236}">
                <a16:creationId xmlns:a16="http://schemas.microsoft.com/office/drawing/2014/main" id="{CFCA3B5E-4890-426E-A522-7FA5D741A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3" y="3150136"/>
            <a:ext cx="1024171" cy="99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xamo logo png ile ilgili gÃ¶rsel sonucu">
            <a:extLst>
              <a:ext uri="{FF2B5EF4-FFF2-40B4-BE49-F238E27FC236}">
                <a16:creationId xmlns:a16="http://schemas.microsoft.com/office/drawing/2014/main" id="{5D9F77FB-4BF7-464A-8DE8-8BF8524C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58" y="4343267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isual studio logo png ile ilgili gÃ¶rsel sonucu">
            <a:extLst>
              <a:ext uri="{FF2B5EF4-FFF2-40B4-BE49-F238E27FC236}">
                <a16:creationId xmlns:a16="http://schemas.microsoft.com/office/drawing/2014/main" id="{844F9B3E-80CA-4544-B677-DFA9E7CD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3" y="4330738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bleton logo png ile ilgili gÃ¶rsel sonucu">
            <a:extLst>
              <a:ext uri="{FF2B5EF4-FFF2-40B4-BE49-F238E27FC236}">
                <a16:creationId xmlns:a16="http://schemas.microsoft.com/office/drawing/2014/main" id="{695261A3-C9B9-45BC-AA41-BFD40EA3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65" y="5431786"/>
            <a:ext cx="1204968" cy="1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kraken logo png ile ilgili gÃ¶rsel sonucu">
            <a:extLst>
              <a:ext uri="{FF2B5EF4-FFF2-40B4-BE49-F238E27FC236}">
                <a16:creationId xmlns:a16="http://schemas.microsoft.com/office/drawing/2014/main" id="{DF3B2C7B-1E04-45BD-8A4E-71EED7C9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53" y="5529095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4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>
                <a:ea typeface="ＭＳ Ｐゴシック" panose="020B0600070205080204" pitchFamily="34" charset="-128"/>
              </a:rPr>
              <a:t>Tübitak </a:t>
            </a:r>
            <a:r>
              <a:rPr lang="tr-TR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Application</a:t>
            </a:r>
            <a:endParaRPr lang="en-GB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 txBox="1">
            <a:spLocks/>
          </p:cNvSpPr>
          <p:nvPr/>
        </p:nvSpPr>
        <p:spPr>
          <a:xfrm>
            <a:off x="466603" y="3048000"/>
            <a:ext cx="7239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sz="2000" dirty="0">
                <a:ea typeface="ＭＳ Ｐゴシック" panose="020B0600070205080204" pitchFamily="34" charset="-128"/>
              </a:rPr>
              <a:t>2209-B Sanayiye Yönelik Lisans Araştırma Projelerini Destekleme Programı 2018/6(In-Progress)</a:t>
            </a:r>
            <a:endParaRPr lang="en-GB" altLang="tr-TR" sz="2000" dirty="0">
              <a:ea typeface="ＭＳ Ｐゴシック" panose="020B0600070205080204" pitchFamily="34" charset="-128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 txBox="1">
            <a:spLocks/>
          </p:cNvSpPr>
          <p:nvPr/>
        </p:nvSpPr>
        <p:spPr>
          <a:xfrm>
            <a:off x="468112" y="2077366"/>
            <a:ext cx="7239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sz="2800" dirty="0">
                <a:ea typeface="ＭＳ Ｐゴシック" panose="020B0600070205080204" pitchFamily="34" charset="-128"/>
              </a:rPr>
              <a:t>Applied Tübitak Programs</a:t>
            </a:r>
            <a:endParaRPr lang="en-GB" altLang="tr-TR" sz="2800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45" y="2514600"/>
            <a:ext cx="1252567" cy="16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18290"/>
      </p:ext>
    </p:extLst>
  </p:cSld>
  <p:clrMapOvr>
    <a:masterClrMapping/>
  </p:clrMapOvr>
  <p:transition advTm="6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E8BECF-1385-4C35-95FC-6E4AE544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90282"/>
          </a:xfrm>
        </p:spPr>
        <p:txBody>
          <a:bodyPr/>
          <a:lstStyle/>
          <a:p>
            <a:r>
              <a:rPr lang="tr-TR" b="1" dirty="0" err="1"/>
              <a:t>Expected</a:t>
            </a:r>
            <a:r>
              <a:rPr lang="tr-TR" b="1" dirty="0"/>
              <a:t> </a:t>
            </a:r>
            <a:r>
              <a:rPr lang="tr-TR" b="1" dirty="0" err="1">
                <a:solidFill>
                  <a:schemeClr val="accent1"/>
                </a:solidFill>
              </a:rPr>
              <a:t>Outcomes</a:t>
            </a:r>
            <a:endParaRPr lang="tr-TR" b="1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123E21-4BB5-40C9-BA17-34B859FE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COMBINING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areas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not </a:t>
            </a:r>
            <a:r>
              <a:rPr lang="tr-TR" dirty="0" err="1"/>
              <a:t>combined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Virtual </a:t>
            </a:r>
            <a:r>
              <a:rPr lang="tr-TR" dirty="0" err="1"/>
              <a:t>Museum</a:t>
            </a:r>
            <a:r>
              <a:rPr lang="tr-TR" dirty="0"/>
              <a:t> </a:t>
            </a:r>
            <a:r>
              <a:rPr lang="tr-TR" dirty="0" err="1"/>
              <a:t>concept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solidFill>
                  <a:schemeClr val="accent1"/>
                </a:solidFill>
              </a:rPr>
              <a:t>BRINGING</a:t>
            </a:r>
            <a:r>
              <a:rPr lang="tr-TR" dirty="0"/>
              <a:t> a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approach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cultural</a:t>
            </a:r>
            <a:r>
              <a:rPr lang="tr-TR" dirty="0"/>
              <a:t> </a:t>
            </a:r>
            <a:r>
              <a:rPr lang="tr-TR" dirty="0" err="1"/>
              <a:t>heritage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today’s</a:t>
            </a:r>
            <a:r>
              <a:rPr lang="tr-TR" dirty="0"/>
              <a:t> Technologies.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solidFill>
                  <a:schemeClr val="accent1"/>
                </a:solidFill>
              </a:rPr>
              <a:t>OPENING</a:t>
            </a:r>
            <a:r>
              <a:rPr lang="tr-TR" dirty="0"/>
              <a:t> a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motivate</a:t>
            </a:r>
            <a:r>
              <a:rPr lang="tr-TR" dirty="0"/>
              <a:t> </a:t>
            </a:r>
            <a:r>
              <a:rPr lang="tr-TR" dirty="0" err="1"/>
              <a:t>anyone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</a:t>
            </a:r>
            <a:r>
              <a:rPr lang="tr-TR" dirty="0" err="1"/>
              <a:t>topics</a:t>
            </a:r>
            <a:r>
              <a:rPr lang="tr-TR" dirty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Turkish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raise</a:t>
            </a:r>
            <a:r>
              <a:rPr lang="tr-TR" dirty="0"/>
              <a:t> </a:t>
            </a:r>
            <a:r>
              <a:rPr lang="tr-TR" dirty="0" err="1"/>
              <a:t>awareness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spread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World.</a:t>
            </a:r>
          </a:p>
        </p:txBody>
      </p:sp>
      <p:pic>
        <p:nvPicPr>
          <p:cNvPr id="4" name="Picture 5" descr="logotranspa.png">
            <a:extLst>
              <a:ext uri="{FF2B5EF4-FFF2-40B4-BE49-F238E27FC236}">
                <a16:creationId xmlns:a16="http://schemas.microsoft.com/office/drawing/2014/main" id="{58149654-A9F9-4AD9-A25F-1A507C2387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3DA6A0D-2BE4-4269-8C12-32DDCE2AE56C}"/>
              </a:ext>
            </a:extLst>
          </p:cNvPr>
          <p:cNvSpPr txBox="1"/>
          <p:nvPr/>
        </p:nvSpPr>
        <p:spPr>
          <a:xfrm>
            <a:off x="609600" y="1219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WITH THIS PROJECT,</a:t>
            </a:r>
          </a:p>
        </p:txBody>
      </p:sp>
    </p:spTree>
    <p:extLst>
      <p:ext uri="{BB962C8B-B14F-4D97-AF65-F5344CB8AC3E}">
        <p14:creationId xmlns:p14="http://schemas.microsoft.com/office/powerpoint/2010/main" val="88479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C5F363-2C3B-404E-B96F-4AA900A1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Eva</a:t>
            </a:r>
            <a:r>
              <a:rPr lang="tr-TR" b="1" dirty="0">
                <a:solidFill>
                  <a:schemeClr val="accent1"/>
                </a:solidFill>
              </a:rPr>
              <a:t>luation</a:t>
            </a:r>
            <a:br>
              <a:rPr lang="tr-TR" dirty="0"/>
            </a:br>
            <a:r>
              <a:rPr lang="tr-TR" sz="2000" dirty="0" err="1">
                <a:solidFill>
                  <a:schemeClr val="accent1">
                    <a:lumMod val="75000"/>
                  </a:schemeClr>
                </a:solidFill>
              </a:rPr>
              <a:t>Future</a:t>
            </a:r>
            <a:r>
              <a:rPr lang="tr-TR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accent1">
                    <a:lumMod val="75000"/>
                  </a:schemeClr>
                </a:solidFill>
              </a:rPr>
              <a:t>Work</a:t>
            </a:r>
            <a:endParaRPr lang="tr-T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B9AA60-FD5F-4265-9E04-9340673AE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Testing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fact</a:t>
            </a:r>
            <a:r>
              <a:rPr lang="tr-TR" dirty="0"/>
              <a:t> in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.</a:t>
            </a:r>
          </a:p>
          <a:p>
            <a:r>
              <a:rPr lang="tr-TR" dirty="0"/>
              <a:t>T-test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sake</a:t>
            </a:r>
            <a:r>
              <a:rPr lang="tr-TR" dirty="0"/>
              <a:t> of </a:t>
            </a:r>
            <a:r>
              <a:rPr lang="tr-TR" dirty="0" err="1"/>
              <a:t>improvement</a:t>
            </a:r>
            <a:r>
              <a:rPr lang="tr-TR" dirty="0"/>
              <a:t>.</a:t>
            </a:r>
          </a:p>
          <a:p>
            <a:r>
              <a:rPr lang="tr-TR" dirty="0"/>
              <a:t>As a </a:t>
            </a:r>
            <a:r>
              <a:rPr lang="tr-TR" dirty="0" err="1"/>
              <a:t>measurement</a:t>
            </a:r>
            <a:r>
              <a:rPr lang="tr-TR" dirty="0"/>
              <a:t>, </a:t>
            </a:r>
            <a:r>
              <a:rPr lang="tr-TR" dirty="0" err="1"/>
              <a:t>outcomes</a:t>
            </a:r>
            <a:r>
              <a:rPr lang="tr-TR" dirty="0"/>
              <a:t> of t-</a:t>
            </a:r>
            <a:r>
              <a:rPr lang="tr-TR" dirty="0" err="1"/>
              <a:t>tests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placed</a:t>
            </a:r>
            <a:r>
              <a:rPr lang="tr-TR" dirty="0"/>
              <a:t> in a </a:t>
            </a:r>
            <a:r>
              <a:rPr lang="tr-TR" dirty="0" err="1"/>
              <a:t>traceability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3744D188-914B-4BC8-8E75-FFAEF4C78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F7A69AF-07F8-4031-B979-96A88ECF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accent1"/>
                </a:solidFill>
              </a:rPr>
              <a:t>Acknowledgement</a:t>
            </a:r>
            <a:endParaRPr lang="tr-TR" b="1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554567-7E68-481B-A711-D0FED417C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grateful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:</a:t>
            </a:r>
          </a:p>
          <a:p>
            <a:pPr marL="0" indent="0">
              <a:buNone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Dr. </a:t>
            </a:r>
            <a:r>
              <a:rPr lang="tr-TR" dirty="0" err="1"/>
              <a:t>Instrutor</a:t>
            </a:r>
            <a:r>
              <a:rPr lang="tr-TR" dirty="0"/>
              <a:t> Murat YILMAZ,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Dr. </a:t>
            </a:r>
            <a:r>
              <a:rPr lang="tr-TR" dirty="0" err="1"/>
              <a:t>Lecturer</a:t>
            </a:r>
            <a:r>
              <a:rPr lang="tr-TR" dirty="0"/>
              <a:t> Ulaş GÜLEÇ,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Bora GÜNGÖREN,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Gerisi Hikaye Team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Sinan AYYORGUN</a:t>
            </a:r>
          </a:p>
          <a:p>
            <a:pPr marL="0" indent="0">
              <a:buNone/>
            </a:pPr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guidance</a:t>
            </a:r>
            <a:r>
              <a:rPr lang="tr-TR" dirty="0"/>
              <a:t> 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passion</a:t>
            </a:r>
            <a:r>
              <a:rPr lang="tr-TR" dirty="0"/>
              <a:t> </a:t>
            </a:r>
            <a:r>
              <a:rPr lang="tr-TR" dirty="0" err="1"/>
              <a:t>throughout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C17AE35F-4CC2-4E48-B15F-2855FC253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02956BF-FB8C-4EE4-A541-A06F00F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sz="4000" b="1" dirty="0" err="1">
                <a:ea typeface="ＭＳ Ｐゴシック" panose="020B0600070205080204" pitchFamily="34" charset="-128"/>
              </a:rPr>
              <a:t>Objectives</a:t>
            </a:r>
            <a:r>
              <a:rPr lang="tr-TR" altLang="tr-TR" sz="4000" b="1" dirty="0">
                <a:ea typeface="ＭＳ Ｐゴシック" panose="020B0600070205080204" pitchFamily="34" charset="-128"/>
              </a:rPr>
              <a:t> of </a:t>
            </a:r>
            <a:r>
              <a:rPr lang="tr-TR" altLang="tr-TR" sz="4000" b="1" dirty="0" err="1">
                <a:ea typeface="ＭＳ Ｐゴシック" panose="020B0600070205080204" pitchFamily="34" charset="-128"/>
              </a:rPr>
              <a:t>the</a:t>
            </a:r>
            <a:r>
              <a:rPr lang="tr-TR" altLang="tr-TR" sz="4000" b="1" dirty="0">
                <a:ea typeface="ＭＳ Ｐゴシック" panose="020B0600070205080204" pitchFamily="34" charset="-128"/>
              </a:rPr>
              <a:t> </a:t>
            </a:r>
            <a:r>
              <a:rPr lang="tr-TR" altLang="tr-TR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Study</a:t>
            </a:r>
            <a:endParaRPr lang="en-GB" altLang="tr-TR" sz="4000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6D4AA6-D8AF-4383-9A52-56F5B3862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600200"/>
            <a:ext cx="8229600" cy="4983161"/>
          </a:xfrm>
        </p:spPr>
        <p:txBody>
          <a:bodyPr>
            <a:normAutofit fontScale="92500" lnSpcReduction="10000"/>
          </a:bodyPr>
          <a:lstStyle/>
          <a:p>
            <a:r>
              <a:rPr lang="tr-TR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Definition: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Developing</a:t>
            </a:r>
            <a:r>
              <a:rPr lang="tr-TR" altLang="tr-TR" sz="2400" dirty="0">
                <a:ea typeface="ＭＳ Ｐゴシック" panose="020B0600070205080204" pitchFamily="34" charset="-128"/>
              </a:rPr>
              <a:t> a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virtual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environment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to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bring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back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long-forgotten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Turkish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horror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culture</a:t>
            </a:r>
            <a:r>
              <a:rPr lang="tr-TR" altLang="tr-TR" sz="24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Designed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every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individual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who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are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interested</a:t>
            </a:r>
            <a:r>
              <a:rPr lang="tr-TR" altLang="tr-TR" sz="2000" dirty="0">
                <a:ea typeface="ＭＳ Ｐゴシック" panose="020B0600070205080204" pitchFamily="34" charset="-128"/>
              </a:rPr>
              <a:t> in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horror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Turkish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folklore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Compatible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both</a:t>
            </a:r>
            <a:r>
              <a:rPr lang="tr-TR" altLang="tr-TR" sz="2000" dirty="0">
                <a:ea typeface="ＭＳ Ｐゴシック" panose="020B0600070205080204" pitchFamily="34" charset="-128"/>
              </a:rPr>
              <a:t> PC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and</a:t>
            </a:r>
            <a:r>
              <a:rPr lang="tr-TR" altLang="tr-TR" sz="2000" dirty="0">
                <a:ea typeface="ＭＳ Ｐゴシック" panose="020B0600070205080204" pitchFamily="34" charset="-128"/>
              </a:rPr>
              <a:t> VR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medium</a:t>
            </a:r>
            <a:r>
              <a:rPr lang="tr-TR" altLang="tr-TR" sz="2000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tr-TR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Main </a:t>
            </a:r>
            <a:r>
              <a:rPr lang="tr-TR" altLang="tr-TR" sz="24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Features</a:t>
            </a:r>
            <a:r>
              <a:rPr lang="en-US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endParaRPr lang="tr-TR" altLang="tr-TR" sz="24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en-US" altLang="tr-TR" sz="2000" dirty="0">
                <a:ea typeface="ＭＳ Ｐゴシック" panose="020B0600070205080204" pitchFamily="34" charset="-128"/>
              </a:rPr>
              <a:t>Presenting a museum experience based on Turkish horror culture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lvl="1" algn="just"/>
            <a:r>
              <a:rPr lang="tr-TR" altLang="tr-TR" sz="2000" dirty="0" err="1">
                <a:ea typeface="ＭＳ Ｐゴシック" panose="020B0600070205080204" pitchFamily="34" charset="-128"/>
              </a:rPr>
              <a:t>Digital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storytelling</a:t>
            </a:r>
            <a:endParaRPr lang="tr-TR" altLang="tr-TR" sz="2000" dirty="0"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Realism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with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believable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agent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concept</a:t>
            </a:r>
            <a:endParaRPr lang="tr-TR" altLang="tr-TR" sz="2000" dirty="0">
              <a:ea typeface="ＭＳ Ｐゴシック" panose="020B0600070205080204" pitchFamily="34" charset="-128"/>
            </a:endParaRPr>
          </a:p>
          <a:p>
            <a:r>
              <a:rPr lang="tr-TR" altLang="tr-TR" sz="24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Constraints</a:t>
            </a:r>
            <a:endParaRPr lang="tr-TR" altLang="tr-TR" sz="24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Lack</a:t>
            </a:r>
            <a:r>
              <a:rPr lang="tr-TR" altLang="tr-TR" sz="2000" dirty="0">
                <a:ea typeface="ＭＳ Ｐゴシック" panose="020B0600070205080204" pitchFamily="34" charset="-128"/>
              </a:rPr>
              <a:t> of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written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sources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leads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to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uncertainty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about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the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folklore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marL="457200" lvl="1" indent="0" algn="just">
              <a:buNone/>
            </a:pPr>
            <a:endParaRPr lang="tr-TR" altLang="tr-TR" sz="2000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tr-TR" altLang="tr-TR" sz="2400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tr-TR" altLang="tr-TR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  <p:transition advTm="6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açık hava, siyah, bina, fotoğraf içeren bir resim&#10;&#10;Yüksek güvenilirlikle oluşturulmuş açıklama">
            <a:extLst>
              <a:ext uri="{FF2B5EF4-FFF2-40B4-BE49-F238E27FC236}">
                <a16:creationId xmlns:a16="http://schemas.microsoft.com/office/drawing/2014/main" id="{548604C3-D35F-4970-812A-F8842B08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43400"/>
            <a:ext cx="2352675" cy="1607018"/>
          </a:xfrm>
          <a:prstGeom prst="rect">
            <a:avLst/>
          </a:prstGeom>
        </p:spPr>
      </p:pic>
      <p:sp>
        <p:nvSpPr>
          <p:cNvPr id="8" name="Metin kutusu 3">
            <a:extLst>
              <a:ext uri="{FF2B5EF4-FFF2-40B4-BE49-F238E27FC236}">
                <a16:creationId xmlns:a16="http://schemas.microsoft.com/office/drawing/2014/main" id="{369D5A9C-9404-40D0-B7D3-B322B688F579}"/>
              </a:ext>
            </a:extLst>
          </p:cNvPr>
          <p:cNvSpPr txBox="1"/>
          <p:nvPr/>
        </p:nvSpPr>
        <p:spPr>
          <a:xfrm>
            <a:off x="642042" y="603990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ANY QUESTIONS?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587809-CE3F-4A37-872E-2671EA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/>
              <a:t>Objectives</a:t>
            </a:r>
            <a:r>
              <a:rPr lang="tr-TR" sz="4000" b="1" dirty="0"/>
              <a:t> of </a:t>
            </a:r>
            <a:r>
              <a:rPr lang="tr-TR" sz="4000" b="1" dirty="0" err="1"/>
              <a:t>the</a:t>
            </a:r>
            <a:r>
              <a:rPr lang="tr-TR" sz="4000" b="1" dirty="0"/>
              <a:t> </a:t>
            </a:r>
            <a:r>
              <a:rPr lang="tr-TR" sz="4000" b="1" dirty="0" err="1">
                <a:solidFill>
                  <a:schemeClr val="accent1"/>
                </a:solidFill>
              </a:rPr>
              <a:t>Study</a:t>
            </a:r>
            <a:br>
              <a:rPr lang="tr-TR" sz="4000" dirty="0"/>
            </a:br>
            <a:r>
              <a:rPr lang="tr-TR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Project </a:t>
            </a:r>
            <a:r>
              <a:rPr lang="tr-TR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provides</a:t>
            </a:r>
            <a:r>
              <a:rPr lang="tr-TR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474C20-577B-4030-A1D2-019EC9AD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Turkish horror culture in a much more </a:t>
            </a:r>
            <a:r>
              <a:rPr lang="en-US" dirty="0">
                <a:solidFill>
                  <a:schemeClr val="accent1"/>
                </a:solidFill>
              </a:rPr>
              <a:t>enjoyable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efficient</a:t>
            </a:r>
            <a:r>
              <a:rPr lang="en-US" dirty="0"/>
              <a:t> way</a:t>
            </a:r>
            <a:r>
              <a:rPr lang="tr-TR" dirty="0"/>
              <a:t>.</a:t>
            </a:r>
          </a:p>
          <a:p>
            <a:r>
              <a:rPr lang="tr-TR" dirty="0"/>
              <a:t>A</a:t>
            </a:r>
            <a:r>
              <a:rPr lang="en-US" dirty="0"/>
              <a:t> new approach to storytelling by using believable agents and VR technology</a:t>
            </a:r>
            <a:r>
              <a:rPr lang="tr-TR" dirty="0"/>
              <a:t>.</a:t>
            </a:r>
          </a:p>
          <a:p>
            <a:r>
              <a:rPr lang="en-US" dirty="0"/>
              <a:t>In a 3D modeled realist</a:t>
            </a:r>
            <a:r>
              <a:rPr lang="tr-TR" dirty="0" err="1"/>
              <a:t>ic</a:t>
            </a:r>
            <a:r>
              <a:rPr lang="tr-TR" dirty="0"/>
              <a:t> </a:t>
            </a:r>
            <a:r>
              <a:rPr lang="tr-TR" dirty="0" err="1"/>
              <a:t>creepy</a:t>
            </a:r>
            <a:r>
              <a:rPr lang="en-US" dirty="0"/>
              <a:t> environment, visitors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interact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learn</a:t>
            </a:r>
            <a:r>
              <a:rPr lang="en-US" dirty="0"/>
              <a:t> about </a:t>
            </a:r>
            <a:r>
              <a:rPr lang="en-US" dirty="0">
                <a:solidFill>
                  <a:schemeClr val="accent1"/>
                </a:solidFill>
              </a:rPr>
              <a:t>Turkish horror culture </a:t>
            </a:r>
            <a:r>
              <a:rPr lang="en-US" dirty="0"/>
              <a:t>and it’s very unique characters</a:t>
            </a:r>
            <a:endParaRPr lang="tr-TR" dirty="0"/>
          </a:p>
          <a:p>
            <a:r>
              <a:rPr lang="en-US" dirty="0">
                <a:solidFill>
                  <a:schemeClr val="accent1"/>
                </a:solidFill>
              </a:rPr>
              <a:t>Scenario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US" dirty="0"/>
              <a:t>of the game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>
                <a:solidFill>
                  <a:schemeClr val="accent1"/>
                </a:solidFill>
              </a:rPr>
              <a:t>narration</a:t>
            </a:r>
            <a:r>
              <a:rPr lang="tr-TR" dirty="0"/>
              <a:t> </a:t>
            </a:r>
            <a:r>
              <a:rPr lang="en-US" dirty="0"/>
              <a:t>will make it easier to dive into the story and provide memorable horrific </a:t>
            </a:r>
            <a:r>
              <a:rPr lang="en-US" dirty="0" err="1"/>
              <a:t>experienc</a:t>
            </a:r>
            <a:r>
              <a:rPr lang="tr-TR" dirty="0"/>
              <a:t>e.</a:t>
            </a:r>
          </a:p>
          <a:p>
            <a:r>
              <a:rPr lang="en-US" dirty="0">
                <a:solidFill>
                  <a:schemeClr val="accent1"/>
                </a:solidFill>
              </a:rPr>
              <a:t>Believable agents </a:t>
            </a:r>
            <a:r>
              <a:rPr lang="en-US" dirty="0"/>
              <a:t>will make the ambience more nervous by giving the environment it’s living sentiment .</a:t>
            </a:r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id="{C482C525-AD72-403D-A562-7E79C954C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1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3A2106-CF9B-41AF-AE62-60C6C1FC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Stake</a:t>
            </a:r>
            <a:r>
              <a:rPr lang="tr-TR" b="1" dirty="0" err="1">
                <a:solidFill>
                  <a:schemeClr val="accent1"/>
                </a:solidFill>
              </a:rPr>
              <a:t>holders</a:t>
            </a:r>
            <a:endParaRPr lang="tr-TR" b="1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F6EB4D-419D-479F-BE35-FB8EAC680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710" y="3756958"/>
            <a:ext cx="3759406" cy="2730749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accent1"/>
                </a:solidFill>
              </a:rPr>
              <a:t>Portakal </a:t>
            </a:r>
            <a:r>
              <a:rPr lang="tr-TR" sz="2000" dirty="0" err="1">
                <a:solidFill>
                  <a:schemeClr val="accent1"/>
                </a:solidFill>
              </a:rPr>
              <a:t>Technology</a:t>
            </a:r>
            <a:endParaRPr lang="tr-TR" sz="2000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tr-TR" sz="1600" dirty="0"/>
              <a:t>Software </a:t>
            </a:r>
            <a:r>
              <a:rPr lang="tr-TR" sz="1600" dirty="0" err="1"/>
              <a:t>Engineering</a:t>
            </a:r>
            <a:endParaRPr lang="tr-TR" sz="1600" dirty="0"/>
          </a:p>
          <a:p>
            <a:pPr>
              <a:buFontTx/>
              <a:buChar char="-"/>
            </a:pPr>
            <a:r>
              <a:rPr lang="tr-TR" sz="1600" dirty="0" err="1"/>
              <a:t>Innovation</a:t>
            </a:r>
            <a:r>
              <a:rPr lang="tr-TR" sz="1600" dirty="0"/>
              <a:t> Management</a:t>
            </a:r>
          </a:p>
          <a:p>
            <a:pPr>
              <a:buFontTx/>
              <a:buChar char="-"/>
            </a:pPr>
            <a:r>
              <a:rPr lang="tr-TR" sz="1600" dirty="0" err="1"/>
              <a:t>Cloud-Native</a:t>
            </a:r>
            <a:r>
              <a:rPr lang="tr-TR" sz="1600" dirty="0"/>
              <a:t> Software</a:t>
            </a:r>
          </a:p>
          <a:p>
            <a:pPr>
              <a:buFontTx/>
              <a:buChar char="-"/>
            </a:pPr>
            <a:r>
              <a:rPr lang="tr-TR" sz="1600" dirty="0" err="1"/>
              <a:t>Secure</a:t>
            </a:r>
            <a:r>
              <a:rPr lang="tr-TR" sz="1600" dirty="0"/>
              <a:t> Development</a:t>
            </a:r>
          </a:p>
          <a:p>
            <a:pPr>
              <a:buFontTx/>
              <a:buChar char="-"/>
            </a:pPr>
            <a:r>
              <a:rPr lang="tr-TR" sz="1600" dirty="0"/>
              <a:t>Virtual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Augmented</a:t>
            </a:r>
            <a:r>
              <a:rPr lang="tr-TR" sz="1600" dirty="0"/>
              <a:t> </a:t>
            </a:r>
            <a:r>
              <a:rPr lang="tr-TR" sz="1600" dirty="0" err="1"/>
              <a:t>Reality</a:t>
            </a:r>
            <a:endParaRPr lang="tr-TR" sz="1600" dirty="0"/>
          </a:p>
          <a:p>
            <a:pPr>
              <a:buFontTx/>
              <a:buChar char="-"/>
            </a:pPr>
            <a:r>
              <a:rPr lang="en-US" sz="1600" dirty="0"/>
              <a:t>Free and Open Source Software</a:t>
            </a:r>
            <a:endParaRPr lang="tr-TR" sz="16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973A1D1-E7F6-471C-87BC-4A419659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55158" y="3674533"/>
            <a:ext cx="4646263" cy="289560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accent1"/>
                </a:solidFill>
              </a:rPr>
              <a:t>Gerisi Hikaye Team</a:t>
            </a:r>
          </a:p>
          <a:p>
            <a:pPr>
              <a:buFontTx/>
              <a:buChar char="-"/>
            </a:pPr>
            <a:r>
              <a:rPr lang="en-US" sz="1600" dirty="0" err="1"/>
              <a:t>Gerisi</a:t>
            </a:r>
            <a:r>
              <a:rPr lang="en-US" sz="1600" dirty="0"/>
              <a:t> </a:t>
            </a:r>
            <a:r>
              <a:rPr lang="en-US" sz="1600" dirty="0" err="1"/>
              <a:t>Hikaye</a:t>
            </a:r>
            <a:r>
              <a:rPr lang="en-US" sz="1600" dirty="0"/>
              <a:t> is a podcast that is all about horror. Produced and presented by </a:t>
            </a:r>
            <a:r>
              <a:rPr lang="tr-TR" sz="1600" b="1" dirty="0"/>
              <a:t>Işın Beril Tetik</a:t>
            </a:r>
            <a:r>
              <a:rPr lang="en-US" sz="1600" dirty="0"/>
              <a:t>,</a:t>
            </a:r>
            <a:r>
              <a:rPr lang="en-US" sz="1600" b="1" dirty="0"/>
              <a:t> </a:t>
            </a:r>
            <a:r>
              <a:rPr lang="tr-TR" sz="1600" b="1" dirty="0"/>
              <a:t>Demokan Atasoy</a:t>
            </a:r>
            <a:r>
              <a:rPr lang="en-US" sz="1600" dirty="0"/>
              <a:t> and </a:t>
            </a:r>
            <a:r>
              <a:rPr lang="tr-TR" sz="1600" b="1" dirty="0"/>
              <a:t>Galip Dursun</a:t>
            </a:r>
            <a:r>
              <a:rPr lang="en-US" sz="1600" dirty="0"/>
              <a:t>.</a:t>
            </a:r>
            <a:endParaRPr lang="tr-TR" sz="1600" dirty="0"/>
          </a:p>
          <a:p>
            <a:pPr>
              <a:buFontTx/>
              <a:buChar char="-"/>
            </a:pPr>
            <a:r>
              <a:rPr lang="en-US" sz="1600" dirty="0"/>
              <a:t>This team has been working together for more than a decade, first started writing stories on </a:t>
            </a:r>
            <a:r>
              <a:rPr lang="en-US" sz="1600" b="1" i="1" dirty="0"/>
              <a:t>(</a:t>
            </a:r>
            <a:r>
              <a:rPr lang="en-US" sz="1600" b="1" i="1" dirty="0" err="1"/>
              <a:t>Gölge</a:t>
            </a:r>
            <a:r>
              <a:rPr lang="en-US" sz="1600" b="1" i="1" dirty="0"/>
              <a:t>-Horror and Suspense e-magazine)</a:t>
            </a:r>
            <a:r>
              <a:rPr lang="en-US" sz="1600" i="1" dirty="0"/>
              <a:t> </a:t>
            </a:r>
            <a:r>
              <a:rPr lang="en-US" sz="1600" dirty="0"/>
              <a:t>and then wrote horror stories for  </a:t>
            </a:r>
            <a:r>
              <a:rPr lang="en-US" sz="1600" b="1" i="1" dirty="0"/>
              <a:t>Anatolian Horror Stories 1</a:t>
            </a:r>
            <a:r>
              <a:rPr lang="en-US" sz="1600" dirty="0"/>
              <a:t> and </a:t>
            </a:r>
            <a:r>
              <a:rPr lang="en-US" sz="1600" b="1" i="1" dirty="0"/>
              <a:t>2</a:t>
            </a:r>
            <a:r>
              <a:rPr lang="en-US" sz="1600" dirty="0"/>
              <a:t>. </a:t>
            </a:r>
            <a:endParaRPr lang="tr-TR" sz="1600" dirty="0"/>
          </a:p>
        </p:txBody>
      </p:sp>
      <p:pic>
        <p:nvPicPr>
          <p:cNvPr id="5" name="Picture 3" descr="logotranspa.png">
            <a:extLst>
              <a:ext uri="{FF2B5EF4-FFF2-40B4-BE49-F238E27FC236}">
                <a16:creationId xmlns:a16="http://schemas.microsoft.com/office/drawing/2014/main" id="{1E8F33DC-4E88-4A88-8395-29EDF07E2C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5A371F2-D72C-4D41-B5D4-18AC38C8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8" y="1440260"/>
            <a:ext cx="1900204" cy="1918652"/>
          </a:xfrm>
          <a:prstGeom prst="rect">
            <a:avLst/>
          </a:prstGeom>
        </p:spPr>
      </p:pic>
      <p:pic>
        <p:nvPicPr>
          <p:cNvPr id="1026" name="Picture 2" descr="Gerisi Hikaye Korku KonuÅmalarÄ±">
            <a:extLst>
              <a:ext uri="{FF2B5EF4-FFF2-40B4-BE49-F238E27FC236}">
                <a16:creationId xmlns:a16="http://schemas.microsoft.com/office/drawing/2014/main" id="{B87D97C5-3E27-487E-AF16-6995039D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35" y="1936104"/>
            <a:ext cx="4880619" cy="109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6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>
                <a:ea typeface="ＭＳ Ｐゴシック" panose="020B0600070205080204" pitchFamily="34" charset="-128"/>
              </a:rPr>
              <a:t>Virtual Reality</a:t>
            </a:r>
            <a:r>
              <a:rPr lang="tr-TR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(VR)</a:t>
            </a:r>
            <a:br>
              <a:rPr lang="tr-TR" altLang="tr-TR" dirty="0">
                <a:ea typeface="ＭＳ Ｐゴシック" panose="020B0600070205080204" pitchFamily="34" charset="-128"/>
              </a:rPr>
            </a:br>
            <a:r>
              <a:rPr lang="tr-TR" altLang="tr-TR" sz="2400" dirty="0">
                <a:ea typeface="ＭＳ Ｐゴシック" panose="020B0600070205080204" pitchFamily="34" charset="-128"/>
              </a:rPr>
              <a:t>What is it ?</a:t>
            </a:r>
            <a:endParaRPr lang="en-GB" altLang="tr-TR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3667125" cy="206583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 txBox="1">
            <a:spLocks/>
          </p:cNvSpPr>
          <p:nvPr/>
        </p:nvSpPr>
        <p:spPr>
          <a:xfrm>
            <a:off x="679317" y="4038600"/>
            <a:ext cx="7785365" cy="243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General Information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altLang="tr-TR" sz="2400" dirty="0">
                <a:ea typeface="ＭＳ Ｐゴシック" panose="020B0600070205080204" pitchFamily="34" charset="-128"/>
              </a:rPr>
              <a:t>Computer Generated Environment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altLang="tr-TR" sz="2400" dirty="0">
                <a:ea typeface="ＭＳ Ｐゴシック" panose="020B0600070205080204" pitchFamily="34" charset="-128"/>
              </a:rPr>
              <a:t>Provides Occluded and Immersive Experience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altLang="tr-TR" sz="2400" dirty="0">
                <a:ea typeface="ＭＳ Ｐゴシック" panose="020B0600070205080204" pitchFamily="34" charset="-128"/>
              </a:rPr>
              <a:t>Generally Includes Head Mounted Displays, Controllers, Walkable Platform etc.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altLang="tr-TR" sz="24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91" y="1752599"/>
            <a:ext cx="3657600" cy="20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86904"/>
      </p:ext>
    </p:extLst>
  </p:cSld>
  <p:clrMapOvr>
    <a:masterClrMapping/>
  </p:clrMapOvr>
  <p:transition advTm="6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230638-E75E-4F2F-BF13-46E41A06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Basic </a:t>
            </a:r>
            <a:r>
              <a:rPr lang="tr-TR" b="1" dirty="0" err="1">
                <a:solidFill>
                  <a:schemeClr val="accent1"/>
                </a:solidFill>
              </a:rPr>
              <a:t>Objectives</a:t>
            </a:r>
            <a:br>
              <a:rPr lang="tr-TR" dirty="0"/>
            </a:b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Purpose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Project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D4BDBB-C0A3-4CBE-91E8-FBAD2220D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A90DA58-E5CD-4E62-94D4-FE8BDFCA2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Cultural</a:t>
            </a:r>
            <a:r>
              <a:rPr lang="tr-TR" dirty="0"/>
              <a:t> </a:t>
            </a:r>
            <a:r>
              <a:rPr lang="tr-TR" dirty="0" err="1"/>
              <a:t>heritage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forgotten</a:t>
            </a:r>
            <a:endParaRPr lang="tr-TR" dirty="0"/>
          </a:p>
          <a:p>
            <a:r>
              <a:rPr lang="tr-TR" dirty="0"/>
              <a:t>Hard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gather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sources</a:t>
            </a:r>
            <a:r>
              <a:rPr lang="tr-TR" dirty="0"/>
              <a:t>.</a:t>
            </a:r>
          </a:p>
          <a:p>
            <a:r>
              <a:rPr lang="tr-TR" dirty="0" err="1"/>
              <a:t>Deficiency</a:t>
            </a:r>
            <a:r>
              <a:rPr lang="tr-TR" dirty="0"/>
              <a:t> of </a:t>
            </a:r>
            <a:r>
              <a:rPr lang="tr-TR" dirty="0" err="1"/>
              <a:t>storytelling</a:t>
            </a:r>
            <a:r>
              <a:rPr lang="tr-TR" dirty="0"/>
              <a:t> on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sources</a:t>
            </a:r>
            <a:endParaRPr lang="tr-TR" dirty="0"/>
          </a:p>
          <a:p>
            <a:r>
              <a:rPr lang="tr-TR" dirty="0" err="1"/>
              <a:t>Difference</a:t>
            </a:r>
            <a:r>
              <a:rPr lang="tr-TR" dirty="0"/>
              <a:t> of </a:t>
            </a:r>
            <a:r>
              <a:rPr lang="tr-TR" dirty="0" err="1"/>
              <a:t>horror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</a:t>
            </a:r>
            <a:r>
              <a:rPr lang="tr-TR" dirty="0" err="1"/>
              <a:t>person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person</a:t>
            </a:r>
            <a:r>
              <a:rPr lang="tr-TR" dirty="0"/>
              <a:t>.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E9C01B4-E7E3-4228-83D5-103987A62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F63137D-7858-4499-A086-DB1BBE26E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4074324" cy="3741738"/>
          </a:xfrm>
        </p:spPr>
        <p:txBody>
          <a:bodyPr>
            <a:normAutofit/>
          </a:bodyPr>
          <a:lstStyle/>
          <a:p>
            <a:r>
              <a:rPr lang="tr-TR" dirty="0" err="1"/>
              <a:t>Revive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Turkish</a:t>
            </a:r>
            <a:r>
              <a:rPr lang="tr-TR" dirty="0"/>
              <a:t> </a:t>
            </a:r>
            <a:r>
              <a:rPr lang="tr-TR" dirty="0" err="1"/>
              <a:t>horror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museum</a:t>
            </a:r>
            <a:r>
              <a:rPr lang="tr-TR" dirty="0"/>
              <a:t> </a:t>
            </a:r>
            <a:r>
              <a:rPr lang="tr-TR" dirty="0" err="1"/>
              <a:t>concept</a:t>
            </a:r>
            <a:r>
              <a:rPr lang="tr-TR" dirty="0"/>
              <a:t>.</a:t>
            </a:r>
          </a:p>
          <a:p>
            <a:r>
              <a:rPr lang="tr-TR" dirty="0" err="1"/>
              <a:t>Providing</a:t>
            </a:r>
            <a:r>
              <a:rPr lang="tr-TR" dirty="0"/>
              <a:t> </a:t>
            </a:r>
            <a:r>
              <a:rPr lang="tr-TR" dirty="0" err="1"/>
              <a:t>accurate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.</a:t>
            </a:r>
          </a:p>
          <a:p>
            <a:r>
              <a:rPr lang="tr-TR" dirty="0"/>
              <a:t>Professional </a:t>
            </a:r>
            <a:r>
              <a:rPr lang="tr-TR" dirty="0" err="1"/>
              <a:t>scenario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help</a:t>
            </a:r>
            <a:r>
              <a:rPr lang="tr-TR" dirty="0"/>
              <a:t> of Gerisi Hikaye Team.</a:t>
            </a:r>
          </a:p>
          <a:p>
            <a:r>
              <a:rPr lang="tr-TR" dirty="0" err="1"/>
              <a:t>Personal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story</a:t>
            </a:r>
            <a:r>
              <a:rPr lang="tr-TR" dirty="0"/>
              <a:t> </a:t>
            </a:r>
            <a:r>
              <a:rPr lang="tr-TR" dirty="0" err="1"/>
              <a:t>generation</a:t>
            </a:r>
            <a:r>
              <a:rPr lang="tr-TR" dirty="0"/>
              <a:t>.</a:t>
            </a:r>
          </a:p>
        </p:txBody>
      </p:sp>
      <p:pic>
        <p:nvPicPr>
          <p:cNvPr id="7" name="Picture 3" descr="logotranspa.png">
            <a:extLst>
              <a:ext uri="{FF2B5EF4-FFF2-40B4-BE49-F238E27FC236}">
                <a16:creationId xmlns:a16="http://schemas.microsoft.com/office/drawing/2014/main" id="{8F04922E-DCFE-4A69-B16F-55BA91AE7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1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4139347-21C1-4721-A9B3-4BCD4982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7032"/>
            <a:ext cx="4572000" cy="609600"/>
          </a:xfrm>
        </p:spPr>
        <p:txBody>
          <a:bodyPr/>
          <a:lstStyle/>
          <a:p>
            <a:r>
              <a:rPr lang="tr-TR" sz="4400" b="1" dirty="0" err="1"/>
              <a:t>Similar</a:t>
            </a:r>
            <a:r>
              <a:rPr lang="tr-TR" sz="4400" b="1" dirty="0"/>
              <a:t> </a:t>
            </a:r>
            <a:r>
              <a:rPr lang="tr-TR" sz="4400" b="1" dirty="0" err="1">
                <a:solidFill>
                  <a:schemeClr val="accent1"/>
                </a:solidFill>
              </a:rPr>
              <a:t>Projects</a:t>
            </a:r>
            <a:br>
              <a:rPr lang="tr-TR" dirty="0"/>
            </a:br>
            <a:r>
              <a:rPr lang="tr-TR" sz="1200" dirty="0"/>
              <a:t>Here is a Project </a:t>
            </a:r>
            <a:r>
              <a:rPr lang="tr-TR" sz="1200" dirty="0" err="1"/>
              <a:t>with</a:t>
            </a:r>
            <a:r>
              <a:rPr lang="tr-TR" sz="1200" dirty="0"/>
              <a:t> </a:t>
            </a:r>
            <a:r>
              <a:rPr lang="tr-TR" sz="1200" dirty="0" err="1"/>
              <a:t>similar</a:t>
            </a:r>
            <a:r>
              <a:rPr lang="tr-TR" sz="1200" dirty="0"/>
              <a:t> </a:t>
            </a:r>
            <a:r>
              <a:rPr lang="tr-TR" sz="1200" dirty="0" err="1"/>
              <a:t>purpose</a:t>
            </a:r>
            <a:endParaRPr lang="tr-TR" sz="12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3B394B1-5D74-420B-AF1C-9E2A4F2D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8"/>
          <a:stretch/>
        </p:blipFill>
        <p:spPr>
          <a:xfrm>
            <a:off x="3392503" y="1905000"/>
            <a:ext cx="2762993" cy="1828800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6472DD2-D5C9-4F8A-BD1A-6FA7E26E0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5400" y="1831977"/>
            <a:ext cx="3530600" cy="4424680"/>
          </a:xfrm>
        </p:spPr>
        <p:txBody>
          <a:bodyPr>
            <a:noAutofit/>
          </a:bodyPr>
          <a:lstStyle/>
          <a:p>
            <a:pPr algn="ctr"/>
            <a:r>
              <a:rPr lang="en-US" sz="1500" b="1" dirty="0">
                <a:solidFill>
                  <a:schemeClr val="accent1"/>
                </a:solidFill>
              </a:rPr>
              <a:t>THE MURALE PROJECT</a:t>
            </a:r>
            <a:endParaRPr lang="tr-TR" sz="1500" b="1" dirty="0">
              <a:solidFill>
                <a:schemeClr val="accent1"/>
              </a:solidFill>
            </a:endParaRPr>
          </a:p>
          <a:p>
            <a:pPr algn="ctr"/>
            <a:r>
              <a:rPr lang="en-US" sz="1500" b="1" dirty="0">
                <a:solidFill>
                  <a:schemeClr val="accent1"/>
                </a:solidFill>
              </a:rPr>
              <a:t>IMAGE-BASED 3D MODELING FOR ARCHAEOLOGY</a:t>
            </a:r>
            <a:endParaRPr lang="tr-TR" sz="15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tr-TR" sz="1600" dirty="0" err="1"/>
              <a:t>Provide</a:t>
            </a:r>
            <a:r>
              <a:rPr lang="tr-TR" sz="1600" dirty="0"/>
              <a:t> </a:t>
            </a:r>
            <a:r>
              <a:rPr lang="tr-TR" sz="1600" dirty="0" err="1"/>
              <a:t>tools</a:t>
            </a:r>
            <a:r>
              <a:rPr lang="tr-TR" sz="1600" dirty="0"/>
              <a:t> </a:t>
            </a:r>
            <a:r>
              <a:rPr lang="tr-TR" sz="1600" dirty="0" err="1"/>
              <a:t>that</a:t>
            </a:r>
            <a:r>
              <a:rPr lang="tr-TR" sz="1600" dirty="0"/>
              <a:t> </a:t>
            </a:r>
            <a:r>
              <a:rPr lang="tr-TR" sz="1600" dirty="0" err="1"/>
              <a:t>archaeologists</a:t>
            </a:r>
            <a:r>
              <a:rPr lang="tr-TR" sz="1600" dirty="0"/>
              <a:t> </a:t>
            </a:r>
            <a:r>
              <a:rPr lang="tr-TR" sz="1600" dirty="0" err="1"/>
              <a:t>themselves</a:t>
            </a:r>
            <a:r>
              <a:rPr lang="tr-TR" sz="1600" dirty="0"/>
              <a:t> can </a:t>
            </a:r>
            <a:r>
              <a:rPr lang="tr-TR" sz="1600" dirty="0" err="1"/>
              <a:t>use</a:t>
            </a:r>
            <a:r>
              <a:rPr lang="tr-TR" sz="1600" dirty="0"/>
              <a:t> in </a:t>
            </a:r>
            <a:r>
              <a:rPr lang="tr-TR" sz="1600" dirty="0" err="1"/>
              <a:t>situ</a:t>
            </a:r>
            <a:r>
              <a:rPr lang="tr-TR" sz="1600" dirty="0"/>
              <a:t>.</a:t>
            </a:r>
          </a:p>
          <a:p>
            <a:pPr marL="171450" indent="-171450">
              <a:buFontTx/>
              <a:buChar char="-"/>
            </a:pPr>
            <a:r>
              <a:rPr lang="tr-TR" sz="1600" dirty="0" err="1"/>
              <a:t>Generate</a:t>
            </a:r>
            <a:r>
              <a:rPr lang="tr-TR" sz="1600" dirty="0"/>
              <a:t> 3D </a:t>
            </a:r>
            <a:r>
              <a:rPr lang="tr-TR" sz="1600" dirty="0" err="1"/>
              <a:t>models</a:t>
            </a:r>
            <a:r>
              <a:rPr lang="tr-TR" sz="1600" dirty="0"/>
              <a:t> of </a:t>
            </a:r>
            <a:r>
              <a:rPr lang="tr-TR" sz="1600" dirty="0" err="1"/>
              <a:t>objects</a:t>
            </a:r>
            <a:r>
              <a:rPr lang="tr-TR" sz="1600" dirty="0"/>
              <a:t> at </a:t>
            </a:r>
            <a:r>
              <a:rPr lang="tr-TR" sz="1600" dirty="0" err="1"/>
              <a:t>different</a:t>
            </a:r>
            <a:r>
              <a:rPr lang="tr-TR" sz="1600" dirty="0"/>
              <a:t> </a:t>
            </a:r>
            <a:r>
              <a:rPr lang="tr-TR" sz="1600" dirty="0" err="1"/>
              <a:t>scales</a:t>
            </a:r>
            <a:endParaRPr lang="tr-TR" sz="1600" dirty="0"/>
          </a:p>
          <a:p>
            <a:pPr marL="628650" lvl="1" indent="-171450">
              <a:buFontTx/>
              <a:buChar char="-"/>
            </a:pPr>
            <a:r>
              <a:rPr lang="tr-TR" sz="1600" dirty="0" err="1"/>
              <a:t>Landscapes</a:t>
            </a:r>
            <a:r>
              <a:rPr lang="tr-TR" sz="160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tr-TR" sz="1600" dirty="0" err="1"/>
              <a:t>Buildings</a:t>
            </a:r>
            <a:endParaRPr lang="tr-TR" sz="1600" dirty="0"/>
          </a:p>
          <a:p>
            <a:pPr marL="628650" lvl="1" indent="-171450">
              <a:buFontTx/>
              <a:buChar char="-"/>
            </a:pPr>
            <a:r>
              <a:rPr lang="tr-TR" sz="1600" dirty="0"/>
              <a:t> </a:t>
            </a:r>
            <a:r>
              <a:rPr lang="tr-TR" sz="1600" dirty="0" err="1"/>
              <a:t>Statuary</a:t>
            </a:r>
            <a:endParaRPr lang="tr-TR" sz="1600" dirty="0"/>
          </a:p>
          <a:p>
            <a:pPr marL="628650" lvl="1" indent="-171450">
              <a:buFontTx/>
              <a:buChar char="-"/>
            </a:pPr>
            <a:r>
              <a:rPr lang="tr-TR" sz="1600" dirty="0"/>
              <a:t>Pot </a:t>
            </a:r>
            <a:r>
              <a:rPr lang="tr-TR" sz="1600" dirty="0" err="1"/>
              <a:t>sherds</a:t>
            </a:r>
            <a:r>
              <a:rPr lang="tr-TR" sz="1600" dirty="0"/>
              <a:t>.</a:t>
            </a:r>
          </a:p>
        </p:txBody>
      </p:sp>
      <p:pic>
        <p:nvPicPr>
          <p:cNvPr id="5" name="Picture 3" descr="logotranspa.png">
            <a:extLst>
              <a:ext uri="{FF2B5EF4-FFF2-40B4-BE49-F238E27FC236}">
                <a16:creationId xmlns:a16="http://schemas.microsoft.com/office/drawing/2014/main" id="{53CFA4A9-7080-4EE1-88EE-203A80107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ECDBE8D-E626-42AC-BFEE-727AEA640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6" b="609"/>
          <a:stretch/>
        </p:blipFill>
        <p:spPr>
          <a:xfrm>
            <a:off x="6180896" y="1905000"/>
            <a:ext cx="2762993" cy="18288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E68FAB5-D585-40E0-82DD-2EE42372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7" t="1940" r="3509"/>
          <a:stretch/>
        </p:blipFill>
        <p:spPr>
          <a:xfrm>
            <a:off x="3392503" y="3810000"/>
            <a:ext cx="2703497" cy="221488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FC0EBE0-16BC-4A15-B900-94A61942DF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725"/>
          <a:stretch/>
        </p:blipFill>
        <p:spPr>
          <a:xfrm>
            <a:off x="6180896" y="3810000"/>
            <a:ext cx="2810703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C1DEF4-4EF6-45C5-A7FD-0D260D5F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sz="3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</a:t>
            </a:r>
            <a:r>
              <a:rPr lang="en-GB" altLang="tr-TR" sz="32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ros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and </a:t>
            </a:r>
            <a:r>
              <a:rPr lang="tr-TR" altLang="tr-TR" sz="3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en-GB" altLang="tr-TR" sz="32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ons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to </a:t>
            </a:r>
            <a:r>
              <a:rPr lang="tr-TR" altLang="tr-TR" sz="3200" b="1" dirty="0">
                <a:ea typeface="ＭＳ Ｐゴシック" panose="020B0600070205080204" pitchFamily="34" charset="-128"/>
              </a:rPr>
              <a:t>S</a:t>
            </a:r>
            <a:r>
              <a:rPr lang="en-GB" altLang="tr-TR" sz="3200" b="1" dirty="0" err="1">
                <a:ea typeface="ＭＳ Ｐゴシック" panose="020B0600070205080204" pitchFamily="34" charset="-128"/>
              </a:rPr>
              <a:t>imilar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</a:t>
            </a:r>
            <a:r>
              <a:rPr lang="tr-TR" altLang="tr-TR" sz="3200" b="1" dirty="0">
                <a:ea typeface="ＭＳ Ｐゴシック" panose="020B0600070205080204" pitchFamily="34" charset="-128"/>
              </a:rPr>
              <a:t>P</a:t>
            </a:r>
            <a:r>
              <a:rPr lang="en-GB" altLang="tr-TR" sz="3200" b="1" dirty="0" err="1">
                <a:ea typeface="ＭＳ Ｐゴシック" panose="020B0600070205080204" pitchFamily="34" charset="-128"/>
              </a:rPr>
              <a:t>rojects</a:t>
            </a:r>
            <a:endParaRPr lang="en-GB" altLang="tr-TR" sz="3200" b="1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06016"/>
              </p:ext>
            </p:extLst>
          </p:nvPr>
        </p:nvGraphicFramePr>
        <p:xfrm>
          <a:off x="152400" y="1752600"/>
          <a:ext cx="8744713" cy="398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Sophisticated</a:t>
                      </a:r>
                      <a:r>
                        <a:rPr lang="tr-TR" sz="1200" baseline="0" dirty="0"/>
                        <a:t> </a:t>
                      </a:r>
                      <a:r>
                        <a:rPr lang="tr-TR" sz="1200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Cultural Heritage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Narration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Based on Real Museum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3d</a:t>
                      </a:r>
                      <a:r>
                        <a:rPr lang="tr-TR" baseline="0" dirty="0"/>
                        <a:t> Murale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ARCO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Virtual 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Woofbert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868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Museum</a:t>
                      </a:r>
                      <a:r>
                        <a:rPr lang="tr-TR" baseline="0" dirty="0"/>
                        <a:t> Corvus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  <p:transition advTm="6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22A7E1C-F146-4758-B657-1769F87E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IE" altLang="tr-TR" b="1" dirty="0">
                <a:ea typeface="ＭＳ Ｐゴシック" panose="020B0600070205080204" pitchFamily="34" charset="-128"/>
              </a:rPr>
              <a:t>Success </a:t>
            </a:r>
            <a:r>
              <a:rPr lang="en-IE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Criterion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E2CB9648-9A48-490F-B363-0D728A3C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12041"/>
              </p:ext>
            </p:extLst>
          </p:nvPr>
        </p:nvGraphicFramePr>
        <p:xfrm>
          <a:off x="457200" y="1828800"/>
          <a:ext cx="82296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89659057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58403753"/>
                    </a:ext>
                  </a:extLst>
                </a:gridCol>
              </a:tblGrid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Success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Criterion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How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Measure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10681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dirty="0" err="1"/>
                        <a:t>Immersive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storytelling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environment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61087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Feasibility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Traceability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Matrix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228636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ccurate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representation of the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creatures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 with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Hikaye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team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682387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fficieny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level of didactic quality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playtesters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006761"/>
                  </a:ext>
                </a:extLst>
              </a:tr>
            </a:tbl>
          </a:graphicData>
        </a:graphic>
      </p:graphicFrame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0521"/>
      </p:ext>
    </p:extLst>
  </p:cSld>
  <p:clrMapOvr>
    <a:masterClrMapping/>
  </p:clrMapOvr>
  <p:transition advTm="60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66&quot;/&gt;&lt;/object&gt;&lt;object type=&quot;3&quot; unique_id=&quot;10005&quot;&gt;&lt;property id=&quot;20148&quot; value=&quot;5&quot;/&gt;&lt;property id=&quot;20300&quot; value=&quot;Slide 2&quot;/&gt;&lt;property id=&quot;20307&quot; value=&quot;259&quot;/&gt;&lt;/object&gt;&lt;object type=&quot;3&quot; unique_id=&quot;10006&quot;&gt;&lt;property id=&quot;20148&quot; value=&quot;5&quot;/&gt;&lt;property id=&quot;20300&quot; value=&quot;Slide 3&quot;/&gt;&lt;property id=&quot;20307&quot; value=&quot;265&quot;/&gt;&lt;/object&gt;&lt;object type=&quot;3&quot; unique_id=&quot;10007&quot;&gt;&lt;property id=&quot;20148&quot; value=&quot;5&quot;/&gt;&lt;property id=&quot;20300&quot; value=&quot;Slide 4&quot;/&gt;&lt;property id=&quot;20307&quot; value=&quot;267&quot;/&gt;&lt;/object&gt;&lt;object type=&quot;3&quot; unique_id=&quot;10008&quot;&gt;&lt;property id=&quot;20148&quot; value=&quot;5&quot;/&gt;&lt;property id=&quot;20300&quot; value=&quot;Slide 5&quot;/&gt;&lt;property id=&quot;20307&quot; value=&quot;26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868</Words>
  <Application>Microsoft Office PowerPoint</Application>
  <PresentationFormat>Ekran Gösterisi (4:3)</PresentationFormat>
  <Paragraphs>228</Paragraphs>
  <Slides>20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Bahnschrift</vt:lpstr>
      <vt:lpstr>Calibri</vt:lpstr>
      <vt:lpstr>Century Gothic</vt:lpstr>
      <vt:lpstr>Open Sans</vt:lpstr>
      <vt:lpstr>Wingdings</vt:lpstr>
      <vt:lpstr>Wingdings 3</vt:lpstr>
      <vt:lpstr>Ion</vt:lpstr>
      <vt:lpstr>PowerPoint Sunusu</vt:lpstr>
      <vt:lpstr>Objectives of the Study</vt:lpstr>
      <vt:lpstr>Objectives of the Study Project provides:</vt:lpstr>
      <vt:lpstr>Stakeholders</vt:lpstr>
      <vt:lpstr>Virtual Reality(VR) What is it ?</vt:lpstr>
      <vt:lpstr>Basic Objectives Purpose of our Project</vt:lpstr>
      <vt:lpstr>Similar Projects Here is a Project with similar purpose</vt:lpstr>
      <vt:lpstr>Pros and Cons to Similar Projects</vt:lpstr>
      <vt:lpstr>Success Criterion</vt:lpstr>
      <vt:lpstr>Materials and Methods</vt:lpstr>
      <vt:lpstr>Potential Risks</vt:lpstr>
      <vt:lpstr>Development Methodology</vt:lpstr>
      <vt:lpstr>Development Methodology</vt:lpstr>
      <vt:lpstr>Development Methodology</vt:lpstr>
      <vt:lpstr>Technology Used</vt:lpstr>
      <vt:lpstr>Tübitak Application</vt:lpstr>
      <vt:lpstr>Expected Outcomes</vt:lpstr>
      <vt:lpstr>Evaluation Future Work</vt:lpstr>
      <vt:lpstr>Acknowledgement</vt:lpstr>
      <vt:lpstr>PowerPoint Sunusu</vt:lpstr>
    </vt:vector>
  </TitlesOfParts>
  <Company>frontend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frontend</dc:creator>
  <cp:lastModifiedBy>Utku Mert Değirmenci</cp:lastModifiedBy>
  <cp:revision>132</cp:revision>
  <dcterms:created xsi:type="dcterms:W3CDTF">2010-10-27T11:43:18Z</dcterms:created>
  <dcterms:modified xsi:type="dcterms:W3CDTF">2019-01-13T14:26:23Z</dcterms:modified>
</cp:coreProperties>
</file>